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709" r:id="rId2"/>
    <p:sldId id="627" r:id="rId3"/>
    <p:sldId id="628" r:id="rId4"/>
    <p:sldId id="629" r:id="rId5"/>
    <p:sldId id="779" r:id="rId6"/>
    <p:sldId id="780" r:id="rId7"/>
    <p:sldId id="781" r:id="rId8"/>
    <p:sldId id="782" r:id="rId9"/>
    <p:sldId id="783" r:id="rId10"/>
    <p:sldId id="784" r:id="rId11"/>
    <p:sldId id="785" r:id="rId12"/>
    <p:sldId id="786" r:id="rId13"/>
    <p:sldId id="787" r:id="rId14"/>
    <p:sldId id="788" r:id="rId15"/>
    <p:sldId id="791" r:id="rId16"/>
    <p:sldId id="790" r:id="rId17"/>
    <p:sldId id="588" r:id="rId18"/>
    <p:sldId id="589" r:id="rId19"/>
    <p:sldId id="593" r:id="rId20"/>
  </p:sldIdLst>
  <p:sldSz cx="9144000" cy="5715000" type="screen16x10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97" userDrawn="1">
          <p15:clr>
            <a:srgbClr val="A4A3A4"/>
          </p15:clr>
        </p15:guide>
        <p15:guide id="2" pos="2993" userDrawn="1">
          <p15:clr>
            <a:srgbClr val="A4A3A4"/>
          </p15:clr>
        </p15:guide>
        <p15:guide id="3" orient="horz" pos="303" userDrawn="1">
          <p15:clr>
            <a:srgbClr val="A4A3A4"/>
          </p15:clr>
        </p15:guide>
        <p15:guide id="4" pos="5465" userDrawn="1">
          <p15:clr>
            <a:srgbClr val="A4A3A4"/>
          </p15:clr>
        </p15:guide>
        <p15:guide id="5" pos="317" userDrawn="1">
          <p15:clr>
            <a:srgbClr val="A4A3A4"/>
          </p15:clr>
        </p15:guide>
        <p15:guide id="6" pos="2767" userDrawn="1">
          <p15:clr>
            <a:srgbClr val="A4A3A4"/>
          </p15:clr>
        </p15:guide>
        <p15:guide id="7" pos="2880" userDrawn="1">
          <p15:clr>
            <a:srgbClr val="A4A3A4"/>
          </p15:clr>
        </p15:guide>
        <p15:guide id="8" orient="horz" pos="1097" userDrawn="1">
          <p15:clr>
            <a:srgbClr val="A4A3A4"/>
          </p15:clr>
        </p15:guide>
        <p15:guide id="11" orient="horz" pos="984" userDrawn="1">
          <p15:clr>
            <a:srgbClr val="A4A3A4"/>
          </p15:clr>
        </p15:guide>
        <p15:guide id="12" pos="431" userDrawn="1">
          <p15:clr>
            <a:srgbClr val="A4A3A4"/>
          </p15:clr>
        </p15:guide>
        <p15:guide id="13" pos="4400" userDrawn="1">
          <p15:clr>
            <a:srgbClr val="A4A3A4"/>
          </p15:clr>
        </p15:guide>
        <p15:guide id="14" orient="horz" pos="575" userDrawn="1">
          <p15:clr>
            <a:srgbClr val="A4A3A4"/>
          </p15:clr>
        </p15:guide>
        <p15:guide id="15" orient="horz" pos="1188" userDrawn="1">
          <p15:clr>
            <a:srgbClr val="A4A3A4"/>
          </p15:clr>
        </p15:guide>
        <p15:guide id="16" orient="horz" pos="184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F0F3"/>
    <a:srgbClr val="000000"/>
    <a:srgbClr val="8EC640"/>
    <a:srgbClr val="00B1C3"/>
    <a:srgbClr val="FF7828"/>
    <a:srgbClr val="C3E8ED"/>
    <a:srgbClr val="92C5E1"/>
    <a:srgbClr val="7CCEDC"/>
    <a:srgbClr val="714FA0"/>
    <a:srgbClr val="EE46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Estilo medio 1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7CE84F3-28C3-443E-9E96-99CF82512B78}" styleName="Estilo oscuro 1 - Énfasis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Estilo oscuro 1 - Énfasis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Estilo oscuro 1 - Énfasis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CAF9ED-07DC-4A11-8D7F-57B35C25682E}" styleName="Estilo medio 1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Estilo claro 3 - Acento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Estilo medio 4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Estilo medio 4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54" autoAdjust="0"/>
    <p:restoredTop sz="81244" autoAdjust="0"/>
  </p:normalViewPr>
  <p:slideViewPr>
    <p:cSldViewPr snapToGrid="0">
      <p:cViewPr varScale="1">
        <p:scale>
          <a:sx n="157" d="100"/>
          <a:sy n="157" d="100"/>
        </p:scale>
        <p:origin x="160" y="496"/>
      </p:cViewPr>
      <p:guideLst>
        <p:guide orient="horz" pos="3297"/>
        <p:guide pos="2993"/>
        <p:guide orient="horz" pos="303"/>
        <p:guide pos="5465"/>
        <p:guide pos="317"/>
        <p:guide pos="2767"/>
        <p:guide pos="2880"/>
        <p:guide orient="horz" pos="1097"/>
        <p:guide orient="horz" pos="984"/>
        <p:guide pos="431"/>
        <p:guide pos="4400"/>
        <p:guide orient="horz" pos="575"/>
        <p:guide orient="horz" pos="1188"/>
        <p:guide orient="horz" pos="1845"/>
      </p:guideLst>
    </p:cSldViewPr>
  </p:slideViewPr>
  <p:outlineViewPr>
    <p:cViewPr>
      <p:scale>
        <a:sx n="30" d="100"/>
        <a:sy n="30" d="100"/>
      </p:scale>
      <p:origin x="0" y="0"/>
    </p:cViewPr>
  </p:outlineViewPr>
  <p:notesTextViewPr>
    <p:cViewPr>
      <p:scale>
        <a:sx n="140" d="100"/>
        <a:sy n="14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74" d="100"/>
          <a:sy n="74" d="100"/>
        </p:scale>
        <p:origin x="-4472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tiff>
</file>

<file path=ppt/media/image12.png>
</file>

<file path=ppt/media/image13.tiff>
</file>

<file path=ppt/media/image15.png>
</file>

<file path=ppt/media/image17.jpg>
</file>

<file path=ppt/media/image20.jpg>
</file>

<file path=ppt/media/image21.jpg>
</file>

<file path=ppt/media/image22.jpg>
</file>

<file path=ppt/media/image23.jpeg>
</file>

<file path=ppt/media/image24.jpg>
</file>

<file path=ppt/media/image25.gif>
</file>

<file path=ppt/media/image26.jpeg>
</file>

<file path=ppt/media/image28.png>
</file>

<file path=ppt/media/image29.png>
</file>

<file path=ppt/media/image3.png>
</file>

<file path=ppt/media/image31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/>
              </a:defRPr>
            </a:lvl1pPr>
          </a:lstStyle>
          <a:p>
            <a:endParaRPr lang="es-ES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/>
              </a:defRPr>
            </a:lvl1pPr>
          </a:lstStyle>
          <a:p>
            <a:fld id="{9D357267-F5CB-4939-BF7A-DB6BFA44456E}" type="datetimeFigureOut">
              <a:rPr lang="es-ES" smtClean="0"/>
              <a:pPr/>
              <a:t>30/5/21</a:t>
            </a:fld>
            <a:endParaRPr lang="es-ES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/>
              </a:defRPr>
            </a:lvl1pPr>
          </a:lstStyle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/>
              </a:defRPr>
            </a:lvl1pPr>
          </a:lstStyle>
          <a:p>
            <a:fld id="{6B7E992D-280B-41DE-9EA7-7D9ADBA98B4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00682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5015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B5F0A-4923-2745-B659-F1265CFD167F}" type="slidenum">
              <a:rPr lang="es-PE" smtClean="0"/>
              <a:pPr/>
              <a:t>16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74890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96571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864327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35700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1600" dirty="0"/>
              <a:t>Hacer la pregunta a los alumnos. Estimular la participación.</a:t>
            </a:r>
            <a:endParaRPr lang="es-ES" sz="1600" dirty="0"/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4088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Por ejemplo, un problema empresarial lo intentamos resolver buscando algún problema análogo en otras disciplinas: en la biología, en la historia, en un deporte colectivo…</a:t>
            </a:r>
            <a:endParaRPr lang="es-ES" sz="16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Para reforzar este concepto, les mostramos el siguiente video: https://www.youtube.com/watch?v=PBg2oRAZCO0</a:t>
            </a:r>
          </a:p>
          <a:p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Decirles que la foto que ven es una publicidad que uso Burger King en los aeropuertos.</a:t>
            </a: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2128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78885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Preguntar a los alumnos por esta frase. ¿Qué interpretación le dan? ¿En que otro contexto se puede usar?</a:t>
            </a:r>
          </a:p>
          <a:p>
            <a:r>
              <a:rPr lang="es-MX" sz="1600" dirty="0"/>
              <a:t>Conectar alguna respuesta con la técnica de Análisis Morfológico.</a:t>
            </a:r>
            <a:endParaRPr lang="es-ES" sz="1600" dirty="0"/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118178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581962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E992D-280B-41DE-9EA7-7D9ADBA98B46}" type="slidenum">
              <a:rPr lang="es-ES" smtClean="0"/>
              <a:pPr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94568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431DC42-303B-F545-9789-3724F9E97760}"/>
              </a:ext>
            </a:extLst>
          </p:cNvPr>
          <p:cNvSpPr/>
          <p:nvPr userDrawn="1"/>
        </p:nvSpPr>
        <p:spPr>
          <a:xfrm>
            <a:off x="7204422" y="5371562"/>
            <a:ext cx="154401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72701D-0A84-0448-9BAF-91437343CCCB}"/>
              </a:ext>
            </a:extLst>
          </p:cNvPr>
          <p:cNvSpPr txBox="1"/>
          <p:nvPr userDrawn="1"/>
        </p:nvSpPr>
        <p:spPr>
          <a:xfrm>
            <a:off x="876300" y="5343295"/>
            <a:ext cx="32271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GESTIÓN DE PROCESOS, SIMULACIÓN Y MEJORA CONTINUA</a:t>
            </a:r>
            <a:r>
              <a:rPr lang="en-US" sz="800" kern="1200" baseline="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SESIÓN 01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E0D14F7-6E9D-9E40-BFFD-243BDDA808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5"/>
            <a:ext cx="369984" cy="2068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431DC42-303B-F545-9789-3724F9E97760}"/>
              </a:ext>
            </a:extLst>
          </p:cNvPr>
          <p:cNvSpPr/>
          <p:nvPr userDrawn="1"/>
        </p:nvSpPr>
        <p:spPr>
          <a:xfrm>
            <a:off x="7204422" y="5371562"/>
            <a:ext cx="154401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9372701D-0A84-0448-9BAF-91437343CCCB}"/>
              </a:ext>
            </a:extLst>
          </p:cNvPr>
          <p:cNvSpPr txBox="1"/>
          <p:nvPr userDrawn="1"/>
        </p:nvSpPr>
        <p:spPr>
          <a:xfrm>
            <a:off x="876300" y="5343295"/>
            <a:ext cx="32271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GESTIÓN DE PROCESOS, SIMULACIÓN Y MEJORA CONTINUA</a:t>
            </a:r>
            <a:r>
              <a:rPr lang="en-US" sz="800" kern="1200" baseline="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SESIÓN 01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E0D14F7-6E9D-9E40-BFFD-243BDDA808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5"/>
            <a:ext cx="369984" cy="2068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44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19256" cy="9525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24FFEF06-A8BA-4C23-AF3D-225C5D47AD09}" type="datetimeFigureOut">
              <a:rPr lang="es-PE" smtClean="0">
                <a:solidFill>
                  <a:prstClr val="black">
                    <a:tint val="75000"/>
                  </a:prstClr>
                </a:solidFill>
              </a:rPr>
              <a:pPr/>
              <a:t>30/05/21</a:t>
            </a:fld>
            <a:endParaRPr lang="es-P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es-P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81B6DDDD-D3B0-4890-B5F7-3D762AE2A7AD}" type="slidenum">
              <a:rPr lang="es-PE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P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819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6265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3">
            <a:extLst>
              <a:ext uri="{FF2B5EF4-FFF2-40B4-BE49-F238E27FC236}">
                <a16:creationId xmlns:a16="http://schemas.microsoft.com/office/drawing/2014/main" id="{E431DC42-303B-F545-9789-3724F9E97760}"/>
              </a:ext>
            </a:extLst>
          </p:cNvPr>
          <p:cNvSpPr/>
          <p:nvPr userDrawn="1"/>
        </p:nvSpPr>
        <p:spPr>
          <a:xfrm>
            <a:off x="7204422" y="5371562"/>
            <a:ext cx="154401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_tradnl" sz="600" dirty="0">
                <a:solidFill>
                  <a:schemeClr val="bg1">
                    <a:lumMod val="50000"/>
                  </a:schemeClr>
                </a:solidFill>
              </a:rPr>
              <a:t>© ISIL. Todos los derechos reservados</a:t>
            </a: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9372701D-0A84-0448-9BAF-91437343CCCB}"/>
              </a:ext>
            </a:extLst>
          </p:cNvPr>
          <p:cNvSpPr txBox="1"/>
          <p:nvPr userDrawn="1"/>
        </p:nvSpPr>
        <p:spPr>
          <a:xfrm>
            <a:off x="876300" y="5343295"/>
            <a:ext cx="26100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GESTIÓN DE LA</a:t>
            </a:r>
            <a:r>
              <a:rPr lang="en-US" sz="800" kern="1200" baseline="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CREATIVIDAD E INNOVACIÓN  </a:t>
            </a:r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Calibri"/>
                <a:ea typeface="Wingdings"/>
                <a:cs typeface="Calibri"/>
                <a:sym typeface="Wingdings"/>
              </a:rPr>
              <a:t></a:t>
            </a:r>
            <a:r>
              <a:rPr lang="en-US" sz="800" kern="1200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  <a:sym typeface="Wingdings"/>
              </a:rPr>
              <a:t>  SESIÓN 04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E0D14F7-6E9D-9E40-BFFD-243BDDA808DD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316" y="5349405"/>
            <a:ext cx="369984" cy="20682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73" r:id="rId2"/>
    <p:sldLayoutId id="2147483684" r:id="rId3"/>
    <p:sldLayoutId id="2147483692" r:id="rId4"/>
    <p:sldLayoutId id="2147483699" r:id="rId5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lang="es-ES" sz="3200" b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lang="es-ES" sz="2800" smtClean="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lang="es-ES" sz="2400" smtClean="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lang="es-ES" sz="2000" smtClean="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lang="es-ES" sz="2000" smtClean="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tif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0" Type="http://schemas.openxmlformats.org/officeDocument/2006/relationships/image" Target="../media/image10.tiff"/><Relationship Id="rId4" Type="http://schemas.openxmlformats.org/officeDocument/2006/relationships/image" Target="../media/image4.emf"/><Relationship Id="rId9" Type="http://schemas.openxmlformats.org/officeDocument/2006/relationships/image" Target="../media/image9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ángulo 40"/>
          <p:cNvSpPr/>
          <p:nvPr/>
        </p:nvSpPr>
        <p:spPr>
          <a:xfrm>
            <a:off x="182879" y="5120640"/>
            <a:ext cx="4304965" cy="462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2" name="Imagen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3" r="5949"/>
          <a:stretch/>
        </p:blipFill>
        <p:spPr>
          <a:xfrm>
            <a:off x="3743324" y="0"/>
            <a:ext cx="5400675" cy="5715000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00376003-8003-B944-8B01-9A232A7A385C}"/>
              </a:ext>
            </a:extLst>
          </p:cNvPr>
          <p:cNvSpPr txBox="1"/>
          <p:nvPr/>
        </p:nvSpPr>
        <p:spPr>
          <a:xfrm>
            <a:off x="503238" y="808689"/>
            <a:ext cx="3104743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900" b="1" dirty="0">
                <a:solidFill>
                  <a:srgbClr val="6C6D6C"/>
                </a:solidFill>
                <a:latin typeface="Calibri" charset="0"/>
                <a:cs typeface="Calibri" charset="0"/>
              </a:rPr>
              <a:t>GESTIÓN DE LA CREATIVIDAD E INNOVACIÓN </a:t>
            </a:r>
          </a:p>
        </p:txBody>
      </p:sp>
      <p:pic>
        <p:nvPicPr>
          <p:cNvPr id="26" name="Imagen 25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8370768" y="1253708"/>
            <a:ext cx="263082" cy="167499"/>
          </a:xfrm>
          <a:prstGeom prst="rect">
            <a:avLst/>
          </a:prstGeom>
        </p:spPr>
      </p:pic>
      <p:pic>
        <p:nvPicPr>
          <p:cNvPr id="40" name="Imagen 39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5349175" y="2255651"/>
            <a:ext cx="114521" cy="114521"/>
          </a:xfrm>
          <a:prstGeom prst="rect">
            <a:avLst/>
          </a:prstGeom>
        </p:spPr>
      </p:pic>
      <p:pic>
        <p:nvPicPr>
          <p:cNvPr id="48" name="Imagen 47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4531028" y="2668722"/>
            <a:ext cx="272736" cy="173645"/>
          </a:xfrm>
          <a:prstGeom prst="rect">
            <a:avLst/>
          </a:prstGeom>
        </p:spPr>
      </p:pic>
      <p:sp>
        <p:nvSpPr>
          <p:cNvPr id="25" name="Rectángulo 24"/>
          <p:cNvSpPr/>
          <p:nvPr/>
        </p:nvSpPr>
        <p:spPr>
          <a:xfrm>
            <a:off x="503238" y="2177570"/>
            <a:ext cx="3240086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8000"/>
              </a:lnSpc>
              <a:spcBef>
                <a:spcPts val="0"/>
              </a:spcBef>
              <a:defRPr/>
            </a:pPr>
            <a:r>
              <a:rPr lang="en-US" dirty="0">
                <a:latin typeface="Graphik Medium" charset="0"/>
                <a:ea typeface="Graphik Medium" charset="0"/>
                <a:cs typeface="Graphik Medium" charset="0"/>
              </a:rPr>
              <a:t>TÉCNICAS DE CREATIVIDAD</a:t>
            </a:r>
            <a:br>
              <a:rPr lang="en-US" b="1" dirty="0">
                <a:latin typeface="Graphik Bold" charset="0"/>
                <a:ea typeface="Graphik Bold" charset="0"/>
                <a:cs typeface="Graphik Bold" charset="0"/>
              </a:rPr>
            </a:br>
            <a:r>
              <a:rPr lang="en-US" b="1" dirty="0">
                <a:latin typeface="Graphik Bold" charset="0"/>
                <a:ea typeface="Graphik Bold" charset="0"/>
                <a:cs typeface="Graphik Bold" charset="0"/>
              </a:rPr>
              <a:t>ANALOGÍAS / ANÁLISIS MORFOLÓGICO</a:t>
            </a:r>
          </a:p>
        </p:txBody>
      </p:sp>
      <p:sp>
        <p:nvSpPr>
          <p:cNvPr id="27" name="Rectángulo 26"/>
          <p:cNvSpPr/>
          <p:nvPr/>
        </p:nvSpPr>
        <p:spPr>
          <a:xfrm>
            <a:off x="503237" y="3264201"/>
            <a:ext cx="3104743" cy="42845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71450" indent="-171450">
              <a:lnSpc>
                <a:spcPct val="120000"/>
              </a:lnSpc>
              <a:spcBef>
                <a:spcPts val="0"/>
              </a:spcBef>
              <a:buClr>
                <a:srgbClr val="2DBDA5"/>
              </a:buClr>
              <a:buFont typeface="Arial" charset="0"/>
              <a:buChar char="•"/>
              <a:defRPr/>
            </a:pPr>
            <a:r>
              <a:rPr lang="es-MX" sz="1200" dirty="0">
                <a:latin typeface="Graphik Medium" panose="020B0503030202060203" pitchFamily="34" charset="77"/>
                <a:cs typeface="Calibri"/>
              </a:rPr>
              <a:t>El concepto de analogías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buClr>
                <a:srgbClr val="2DBDA5"/>
              </a:buClr>
              <a:buFont typeface="Arial" charset="0"/>
              <a:buChar char="•"/>
            </a:pPr>
            <a:r>
              <a:rPr lang="es-MX" sz="1200" dirty="0">
                <a:latin typeface="Graphik Medium" panose="020B0503030202060203" pitchFamily="34" charset="77"/>
                <a:cs typeface="Calibri"/>
              </a:rPr>
              <a:t>La técnica del análisis 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93FC3217-3DCC-0941-BA6B-6CEEC9F1D080}"/>
              </a:ext>
            </a:extLst>
          </p:cNvPr>
          <p:cNvSpPr txBox="1"/>
          <p:nvPr/>
        </p:nvSpPr>
        <p:spPr>
          <a:xfrm>
            <a:off x="743902" y="1819386"/>
            <a:ext cx="14576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_tradnl" sz="2000" b="1" dirty="0">
                <a:solidFill>
                  <a:srgbClr val="2DBDA5"/>
                </a:solidFill>
                <a:latin typeface="Calibri" charset="0"/>
                <a:ea typeface="Calibri" charset="0"/>
                <a:cs typeface="Calibri" charset="0"/>
              </a:rPr>
              <a:t>SESIÓN 04</a:t>
            </a:r>
          </a:p>
        </p:txBody>
      </p:sp>
      <p:pic>
        <p:nvPicPr>
          <p:cNvPr id="46" name="Imagen 45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5528054" y="1214576"/>
            <a:ext cx="248554" cy="174528"/>
          </a:xfrm>
          <a:prstGeom prst="rect">
            <a:avLst/>
          </a:prstGeom>
        </p:spPr>
      </p:pic>
      <p:pic>
        <p:nvPicPr>
          <p:cNvPr id="52" name="Imagen 51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8142878" y="2446434"/>
            <a:ext cx="114521" cy="114521"/>
          </a:xfrm>
          <a:prstGeom prst="rect">
            <a:avLst/>
          </a:prstGeom>
        </p:spPr>
      </p:pic>
      <p:pic>
        <p:nvPicPr>
          <p:cNvPr id="53" name="Imagen 5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7279300" y="947188"/>
            <a:ext cx="76092" cy="76092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6">
            <a:alphaModFix amt="30000"/>
          </a:blip>
          <a:stretch>
            <a:fillRect/>
          </a:stretch>
        </p:blipFill>
        <p:spPr>
          <a:xfrm>
            <a:off x="4498387" y="1372312"/>
            <a:ext cx="610754" cy="61075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7">
            <a:alphaModFix amt="30000"/>
          </a:blip>
          <a:stretch>
            <a:fillRect/>
          </a:stretch>
        </p:blipFill>
        <p:spPr>
          <a:xfrm>
            <a:off x="7391433" y="2889818"/>
            <a:ext cx="470700" cy="4707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8">
            <a:alphaModFix amt="30000"/>
          </a:blip>
          <a:stretch>
            <a:fillRect/>
          </a:stretch>
        </p:blipFill>
        <p:spPr>
          <a:xfrm>
            <a:off x="5216627" y="3042231"/>
            <a:ext cx="494138" cy="49413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9">
            <a:alphaModFix amt="30000"/>
          </a:blip>
          <a:stretch>
            <a:fillRect/>
          </a:stretch>
        </p:blipFill>
        <p:spPr>
          <a:xfrm>
            <a:off x="7546373" y="1214576"/>
            <a:ext cx="689052" cy="689052"/>
          </a:xfrm>
          <a:prstGeom prst="rect">
            <a:avLst/>
          </a:prstGeom>
        </p:spPr>
      </p:pic>
      <p:pic>
        <p:nvPicPr>
          <p:cNvPr id="33" name="Imagen 32"/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flipH="1">
            <a:off x="7307959" y="2312912"/>
            <a:ext cx="259265" cy="165068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10">
            <a:alphaModFix amt="30000"/>
          </a:blip>
          <a:stretch>
            <a:fillRect/>
          </a:stretch>
        </p:blipFill>
        <p:spPr>
          <a:xfrm>
            <a:off x="6091328" y="815352"/>
            <a:ext cx="702863" cy="702863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1225" y="1896111"/>
            <a:ext cx="166865" cy="17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237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503237" y="376836"/>
            <a:ext cx="2503979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LA TÉCNICA DEL ANÁLISIS</a:t>
            </a:r>
          </a:p>
        </p:txBody>
      </p:sp>
      <p:sp>
        <p:nvSpPr>
          <p:cNvPr id="3" name="object 7"/>
          <p:cNvSpPr txBox="1"/>
          <p:nvPr/>
        </p:nvSpPr>
        <p:spPr>
          <a:xfrm>
            <a:off x="506797" y="918372"/>
            <a:ext cx="3763867" cy="8156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ANÁLISIS MORFOLÓGICO</a:t>
            </a:r>
          </a:p>
          <a:p>
            <a:pPr marL="0" indent="0">
              <a:buNone/>
            </a:pPr>
            <a:r>
              <a:rPr lang="es-MX" sz="1600" dirty="0">
                <a:latin typeface="Calibri"/>
                <a:cs typeface="Calibri"/>
              </a:rPr>
              <a:t>“Divide y vencerás”</a:t>
            </a:r>
          </a:p>
          <a:p>
            <a:pPr marL="0" indent="0">
              <a:buNone/>
            </a:pPr>
            <a:r>
              <a:rPr lang="es-MX" sz="1400" dirty="0">
                <a:latin typeface="Calibri"/>
                <a:cs typeface="Calibri"/>
              </a:rPr>
              <a:t>(Julio César)</a:t>
            </a:r>
            <a:endParaRPr lang="es-ES" sz="1400" dirty="0">
              <a:latin typeface="Calibri"/>
              <a:cs typeface="Calibri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819" y="0"/>
            <a:ext cx="4276362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508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503237" y="376836"/>
            <a:ext cx="2503979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LA TÉCNICA DEL ANÁLISIS</a:t>
            </a:r>
          </a:p>
        </p:txBody>
      </p:sp>
      <p:sp>
        <p:nvSpPr>
          <p:cNvPr id="3" name="object 7"/>
          <p:cNvSpPr txBox="1"/>
          <p:nvPr/>
        </p:nvSpPr>
        <p:spPr>
          <a:xfrm>
            <a:off x="506797" y="918372"/>
            <a:ext cx="3608003" cy="253915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ANÁLISIS MORFOLÓGICO</a:t>
            </a:r>
          </a:p>
          <a:p>
            <a:pPr marL="185738" indent="-185738">
              <a:buFont typeface="Arial" charset="0"/>
              <a:buChar char="•"/>
            </a:pPr>
            <a:r>
              <a:rPr lang="es-MX" sz="1600" dirty="0">
                <a:latin typeface="Calibri"/>
                <a:cs typeface="Calibri"/>
              </a:rPr>
              <a:t>Técnica muy valiosa para generar gran cantidad de ideas en un corto período </a:t>
            </a:r>
            <a:br>
              <a:rPr lang="es-MX" sz="1600" dirty="0">
                <a:latin typeface="Calibri"/>
                <a:cs typeface="Calibri"/>
              </a:rPr>
            </a:br>
            <a:r>
              <a:rPr lang="es-MX" sz="1600" dirty="0">
                <a:latin typeface="Calibri"/>
                <a:cs typeface="Calibri"/>
              </a:rPr>
              <a:t>de tiempo.</a:t>
            </a:r>
          </a:p>
          <a:p>
            <a:pPr marL="185738" indent="-185738">
              <a:buFont typeface="Arial" charset="0"/>
              <a:buChar char="•"/>
            </a:pPr>
            <a:endParaRPr lang="es-MX" sz="1600" dirty="0">
              <a:latin typeface="Calibri"/>
              <a:cs typeface="Calibri"/>
            </a:endParaRPr>
          </a:p>
          <a:p>
            <a:pPr marL="185738" indent="-185738">
              <a:buFont typeface="Arial" charset="0"/>
              <a:buChar char="•"/>
            </a:pPr>
            <a:r>
              <a:rPr lang="es-MX" sz="1600" dirty="0">
                <a:latin typeface="Calibri"/>
                <a:cs typeface="Calibri"/>
              </a:rPr>
              <a:t>Se desarrolló en los trabajos tecnológicos de la astrofísica y las investigaciones espaciales llevados a cabo en los años sesenta, como resultado de los trabajos del astrónomo </a:t>
            </a:r>
            <a:r>
              <a:rPr lang="es-MX" sz="1600" b="1" dirty="0">
                <a:latin typeface="Calibri"/>
                <a:cs typeface="Calibri"/>
              </a:rPr>
              <a:t>Fritz Zwicky</a:t>
            </a:r>
            <a:r>
              <a:rPr lang="es-MX" sz="1600" dirty="0">
                <a:latin typeface="Calibri"/>
                <a:cs typeface="Calibri"/>
              </a:rPr>
              <a:t>.</a:t>
            </a:r>
            <a:endParaRPr lang="es-ES" sz="1600" dirty="0">
              <a:latin typeface="Calibri"/>
              <a:cs typeface="Calibri"/>
            </a:endParaRPr>
          </a:p>
        </p:txBody>
      </p:sp>
      <p:pic>
        <p:nvPicPr>
          <p:cNvPr id="4" name="Marcador de contenido 6">
            <a:extLst>
              <a:ext uri="{FF2B5EF4-FFF2-40B4-BE49-F238E27FC236}">
                <a16:creationId xmlns:a16="http://schemas.microsoft.com/office/drawing/2014/main" id="{D431F64B-2C26-4CA2-9550-61F085C23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388" y="484162"/>
            <a:ext cx="3924300" cy="474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170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503237" y="376836"/>
            <a:ext cx="2503979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LA TÉCNICA DEL ANÁLISIS</a:t>
            </a:r>
          </a:p>
        </p:txBody>
      </p:sp>
      <p:sp>
        <p:nvSpPr>
          <p:cNvPr id="3" name="object 7"/>
          <p:cNvSpPr txBox="1"/>
          <p:nvPr/>
        </p:nvSpPr>
        <p:spPr>
          <a:xfrm>
            <a:off x="506797" y="918372"/>
            <a:ext cx="3885816" cy="30315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ANÁLISIS MORFOLÓGICO</a:t>
            </a:r>
          </a:p>
          <a:p>
            <a:pPr marL="179388" indent="-179388">
              <a:buFont typeface="Arial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Es una técnica combinatoria de ideación creativa consistente en descomponer un concepto o problema en sus elementos esenciales o estructuras básicas. </a:t>
            </a:r>
          </a:p>
          <a:p>
            <a:pPr marL="179388" indent="-179388">
              <a:buFont typeface="Arial"/>
              <a:buChar char="•"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179388" indent="-179388">
              <a:buFont typeface="Arial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Con sus rasgos o atributos se construye </a:t>
            </a:r>
            <a:br>
              <a:rPr lang="es-MX" sz="1600" dirty="0">
                <a:latin typeface="Calibri" charset="0"/>
                <a:ea typeface="Calibri" charset="0"/>
                <a:cs typeface="Calibri" charset="0"/>
              </a:rPr>
            </a:b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una matriz que nos permitirá multiplicar </a:t>
            </a:r>
            <a:br>
              <a:rPr lang="es-MX" sz="1600" dirty="0">
                <a:latin typeface="Calibri" charset="0"/>
                <a:ea typeface="Calibri" charset="0"/>
                <a:cs typeface="Calibri" charset="0"/>
              </a:rPr>
            </a:b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las relaciones entre tales partes.</a:t>
            </a:r>
          </a:p>
          <a:p>
            <a:pPr marL="179388" indent="-179388">
              <a:buFont typeface="Arial"/>
              <a:buChar char="•"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179388" indent="-179388">
              <a:buFont typeface="Arial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También se le conoce como Caja Morfológica.</a:t>
            </a:r>
            <a:endParaRPr lang="es-ES" sz="16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Imagen 4" descr="think-outside-the-box.g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7" t="-9389" r="18567" b="-10932"/>
          <a:stretch/>
        </p:blipFill>
        <p:spPr>
          <a:xfrm>
            <a:off x="4751388" y="481013"/>
            <a:ext cx="3924300" cy="4752975"/>
          </a:xfrm>
          <a:prstGeom prst="rect">
            <a:avLst/>
          </a:prstGeom>
          <a:solidFill>
            <a:srgbClr val="7CCEDC"/>
          </a:solidFill>
        </p:spPr>
      </p:pic>
    </p:spTree>
    <p:extLst>
      <p:ext uri="{BB962C8B-B14F-4D97-AF65-F5344CB8AC3E}">
        <p14:creationId xmlns:p14="http://schemas.microsoft.com/office/powerpoint/2010/main" val="948084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503237" y="376836"/>
            <a:ext cx="2503979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LA TÉCNICA DEL ANÁLISIS</a:t>
            </a:r>
          </a:p>
        </p:txBody>
      </p:sp>
      <p:sp>
        <p:nvSpPr>
          <p:cNvPr id="3" name="object 7"/>
          <p:cNvSpPr txBox="1"/>
          <p:nvPr/>
        </p:nvSpPr>
        <p:spPr>
          <a:xfrm>
            <a:off x="506797" y="918372"/>
            <a:ext cx="3795039" cy="42627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PROCEDIMIENTO</a:t>
            </a:r>
          </a:p>
          <a:p>
            <a:pPr marL="179388" indent="-179388">
              <a:buFont typeface="Arial"/>
              <a:buChar char="•"/>
              <a:tabLst>
                <a:tab pos="179388" algn="l"/>
              </a:tabLst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Escoger un problema, situación, objeto o producto a mejorar.</a:t>
            </a:r>
          </a:p>
          <a:p>
            <a:pPr marL="179388" indent="-179388">
              <a:buFont typeface="Arial"/>
              <a:buChar char="•"/>
              <a:tabLst>
                <a:tab pos="179388" algn="l"/>
              </a:tabLst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179388" indent="-179388">
              <a:buFont typeface="Arial"/>
              <a:buChar char="•"/>
              <a:tabLst>
                <a:tab pos="179388" algn="l"/>
              </a:tabLst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Identificar sus categorías esenciales, los parámetros que lo componen. </a:t>
            </a:r>
            <a:br>
              <a:rPr lang="es-MX" sz="1600" dirty="0">
                <a:latin typeface="Calibri" charset="0"/>
                <a:ea typeface="Calibri" charset="0"/>
                <a:cs typeface="Calibri" charset="0"/>
              </a:rPr>
            </a:b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(puede ser estéticos, morfológicos, procedimientos, efectos, usos, etc.)</a:t>
            </a:r>
          </a:p>
          <a:p>
            <a:pPr marL="179388" indent="-179388">
              <a:buFont typeface="Arial"/>
              <a:buChar char="•"/>
              <a:tabLst>
                <a:tab pos="179388" algn="l"/>
              </a:tabLst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179388" indent="-179388">
              <a:buFont typeface="Arial"/>
              <a:buChar char="•"/>
              <a:tabLst>
                <a:tab pos="179388" algn="l"/>
              </a:tabLst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Analizar cada categoría, plantear variantes para cada una de ellas.</a:t>
            </a:r>
          </a:p>
          <a:p>
            <a:pPr marL="179388" indent="-179388">
              <a:buFont typeface="Arial"/>
              <a:buChar char="•"/>
              <a:tabLst>
                <a:tab pos="179388" algn="l"/>
              </a:tabLst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179388" indent="-179388">
              <a:buFont typeface="Arial"/>
              <a:buChar char="•"/>
              <a:tabLst>
                <a:tab pos="179388" algn="l"/>
              </a:tabLst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Realizar combinaciones entre las distintas variantes obtenidas en cada categoría.</a:t>
            </a:r>
          </a:p>
          <a:p>
            <a:pPr marL="179388" indent="-179388">
              <a:buFont typeface="Arial"/>
              <a:buChar char="•"/>
              <a:tabLst>
                <a:tab pos="179388" algn="l"/>
              </a:tabLst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179388" indent="-179388">
              <a:buFont typeface="Arial"/>
              <a:buChar char="•"/>
              <a:tabLst>
                <a:tab pos="179388" algn="l"/>
              </a:tabLst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Seleccionar las combinaciones más adecuadas, más creativas.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1388" y="0"/>
            <a:ext cx="4392612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236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/>
          <p:nvPr/>
        </p:nvSpPr>
        <p:spPr>
          <a:xfrm>
            <a:off x="503237" y="376836"/>
            <a:ext cx="2503979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LA TÉCNICA DEL ANÁLISIS</a:t>
            </a:r>
          </a:p>
        </p:txBody>
      </p:sp>
      <p:sp>
        <p:nvSpPr>
          <p:cNvPr id="6" name="object 7"/>
          <p:cNvSpPr txBox="1"/>
          <p:nvPr/>
        </p:nvSpPr>
        <p:spPr>
          <a:xfrm>
            <a:off x="506797" y="918372"/>
            <a:ext cx="3795039" cy="5693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MX" sz="1600" b="1" dirty="0">
                <a:latin typeface="Calibri" charset="0"/>
                <a:ea typeface="Calibri" charset="0"/>
                <a:cs typeface="Calibri" charset="0"/>
              </a:rPr>
              <a:t>EJEMPLO</a:t>
            </a:r>
          </a:p>
          <a:p>
            <a:pPr>
              <a:spcAft>
                <a:spcPts val="600"/>
              </a:spcAft>
            </a:pPr>
            <a:r>
              <a:rPr lang="es-MX" sz="1600" b="1" dirty="0">
                <a:solidFill>
                  <a:srgbClr val="00B1C3"/>
                </a:solidFill>
                <a:latin typeface="Calibri" charset="0"/>
                <a:ea typeface="Calibri" charset="0"/>
                <a:cs typeface="Calibri" charset="0"/>
              </a:rPr>
              <a:t>PROBLEMA: NUEVO TIPO DE REFRESCO</a:t>
            </a: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54363"/>
              </p:ext>
            </p:extLst>
          </p:nvPr>
        </p:nvGraphicFramePr>
        <p:xfrm>
          <a:off x="653835" y="1741488"/>
          <a:ext cx="7836330" cy="2517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60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60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60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60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0605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2100"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PRESENTACIÓN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SABOR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COLOR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TAMAÑO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PRECIO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TARGET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Botella cristal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Fresa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Transparente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25 cl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Muy barato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Todos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Botella plástico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Manzana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Rojo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33 cl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Barato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Hombres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Bolsa plástico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Naranja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Naranja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50 cl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Medio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Mujeres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Tetra </a:t>
                      </a:r>
                      <a:r>
                        <a:rPr lang="en-US" sz="1400" noProof="0" dirty="0">
                          <a:latin typeface="Calibri" charset="0"/>
                          <a:ea typeface="Calibri" charset="0"/>
                          <a:cs typeface="Calibri" charset="0"/>
                        </a:rPr>
                        <a:t>brick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Uva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Violeta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1 litro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Caro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Niños/as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Lata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Pera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Verde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1,5</a:t>
                      </a:r>
                      <a:r>
                        <a:rPr lang="es-ES_tradnl" sz="1400" baseline="0" dirty="0">
                          <a:latin typeface="Calibri" charset="0"/>
                          <a:ea typeface="Calibri" charset="0"/>
                          <a:cs typeface="Calibri" charset="0"/>
                        </a:rPr>
                        <a:t> litro</a:t>
                      </a:r>
                      <a:endParaRPr lang="es-ES_tradnl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Muy caro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Deportistas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Barril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Plátano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Amarillo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2 litros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Variable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singles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7762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/>
          <p:nvPr/>
        </p:nvSpPr>
        <p:spPr>
          <a:xfrm>
            <a:off x="503237" y="376836"/>
            <a:ext cx="2503979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LA TÉCNICA DEL ANÁLISIS</a:t>
            </a:r>
          </a:p>
        </p:txBody>
      </p:sp>
      <p:sp>
        <p:nvSpPr>
          <p:cNvPr id="6" name="object 7"/>
          <p:cNvSpPr txBox="1"/>
          <p:nvPr/>
        </p:nvSpPr>
        <p:spPr>
          <a:xfrm>
            <a:off x="506797" y="918372"/>
            <a:ext cx="3795039" cy="5693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MX" sz="1600" b="1" dirty="0">
                <a:latin typeface="Calibri" charset="0"/>
                <a:ea typeface="Calibri" charset="0"/>
                <a:cs typeface="Calibri" charset="0"/>
              </a:rPr>
              <a:t>EJEMPLO</a:t>
            </a:r>
          </a:p>
          <a:p>
            <a:pPr>
              <a:spcAft>
                <a:spcPts val="600"/>
              </a:spcAft>
            </a:pPr>
            <a:r>
              <a:rPr lang="es-MX" sz="1600" b="1" dirty="0">
                <a:solidFill>
                  <a:srgbClr val="00B1C3"/>
                </a:solidFill>
                <a:latin typeface="Calibri" charset="0"/>
                <a:ea typeface="Calibri" charset="0"/>
                <a:cs typeface="Calibri" charset="0"/>
              </a:rPr>
              <a:t>PROBLEMA: NUEVO TIPO DE REFRESCO</a:t>
            </a: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6292820"/>
              </p:ext>
            </p:extLst>
          </p:nvPr>
        </p:nvGraphicFramePr>
        <p:xfrm>
          <a:off x="653835" y="1741488"/>
          <a:ext cx="7836330" cy="2517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60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60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60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60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0605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2100"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PRESENTACIÓN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SABOR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COLOR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TAMAÑO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PRECIO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200" dirty="0">
                          <a:latin typeface="Calibri" charset="0"/>
                          <a:ea typeface="Calibri" charset="0"/>
                          <a:cs typeface="Calibri" charset="0"/>
                        </a:rPr>
                        <a:t>TARGET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1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Botella cristal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Fresa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Transparente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25 cl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Muy barato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Todos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Botella plástico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Manzana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Rojo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33 cl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Barato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Hombres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82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Bolsa plástico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Naranja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Naranja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50 cl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Medio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Mujeres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Tetra </a:t>
                      </a:r>
                      <a:r>
                        <a:rPr lang="en-US" sz="1400" noProof="0" dirty="0">
                          <a:latin typeface="Calibri" charset="0"/>
                          <a:ea typeface="Calibri" charset="0"/>
                          <a:cs typeface="Calibri" charset="0"/>
                        </a:rPr>
                        <a:t>brick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Uva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82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Violeta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82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1 litro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Caro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82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Niños/as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Lata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Pera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Verde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1,5</a:t>
                      </a:r>
                      <a:r>
                        <a:rPr lang="es-ES_tradnl" sz="1400" baseline="0" dirty="0">
                          <a:latin typeface="Calibri" charset="0"/>
                          <a:ea typeface="Calibri" charset="0"/>
                          <a:cs typeface="Calibri" charset="0"/>
                        </a:rPr>
                        <a:t> litro</a:t>
                      </a:r>
                      <a:endParaRPr lang="es-ES_tradnl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82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Muy caro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Deportistas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Barril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82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Plátano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Amarillo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2 litros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Variable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>
                          <a:latin typeface="Calibri" charset="0"/>
                          <a:ea typeface="Calibri" charset="0"/>
                          <a:cs typeface="Calibri" charset="0"/>
                        </a:rPr>
                        <a:t>singles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1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F0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8351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DF7DA91C-68A2-4A42-A478-A67B2BE90B1D}"/>
              </a:ext>
            </a:extLst>
          </p:cNvPr>
          <p:cNvSpPr/>
          <p:nvPr/>
        </p:nvSpPr>
        <p:spPr>
          <a:xfrm>
            <a:off x="4860925" y="912813"/>
            <a:ext cx="4283075" cy="4321175"/>
          </a:xfrm>
          <a:prstGeom prst="rect">
            <a:avLst/>
          </a:prstGeom>
          <a:solidFill>
            <a:srgbClr val="00B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62194A2-4691-5D41-A0C6-BA3DCB5D0DD4}"/>
              </a:ext>
            </a:extLst>
          </p:cNvPr>
          <p:cNvSpPr/>
          <p:nvPr/>
        </p:nvSpPr>
        <p:spPr>
          <a:xfrm>
            <a:off x="683568" y="481236"/>
            <a:ext cx="909992" cy="1938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defRPr/>
            </a:pPr>
            <a:r>
              <a:rPr lang="es-PE" sz="1400" b="1" dirty="0">
                <a:solidFill>
                  <a:srgbClr val="00B1C3"/>
                </a:solidFill>
                <a:latin typeface="Calibri" charset="0"/>
                <a:ea typeface="Calibri" charset="0"/>
                <a:cs typeface="Calibri" charset="0"/>
              </a:rPr>
              <a:t>ACTIVIDAD</a:t>
            </a:r>
            <a:endParaRPr lang="es-ES" sz="1600" b="1" dirty="0">
              <a:solidFill>
                <a:srgbClr val="00B1C3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9" name="Agrupar 7">
            <a:extLst>
              <a:ext uri="{FF2B5EF4-FFF2-40B4-BE49-F238E27FC236}">
                <a16:creationId xmlns:a16="http://schemas.microsoft.com/office/drawing/2014/main" id="{16F84749-080F-784E-A333-36205BDA702B}"/>
              </a:ext>
            </a:extLst>
          </p:cNvPr>
          <p:cNvGrpSpPr/>
          <p:nvPr/>
        </p:nvGrpSpPr>
        <p:grpSpPr>
          <a:xfrm>
            <a:off x="514858" y="499074"/>
            <a:ext cx="131794" cy="132296"/>
            <a:chOff x="511902" y="912278"/>
            <a:chExt cx="281320" cy="282391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37E1401D-9905-5149-98D4-AC5CDB0D59F8}"/>
                </a:ext>
              </a:extLst>
            </p:cNvPr>
            <p:cNvSpPr/>
            <p:nvPr/>
          </p:nvSpPr>
          <p:spPr>
            <a:xfrm rot="5400000">
              <a:off x="511366" y="912814"/>
              <a:ext cx="282391" cy="281320"/>
            </a:xfrm>
            <a:prstGeom prst="ellipse">
              <a:avLst/>
            </a:prstGeom>
            <a:solidFill>
              <a:srgbClr val="00B1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8A746E20-4DE8-7C47-ADA3-EFA3C5260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lum bright="100000" contrast="100000"/>
            </a:blip>
            <a:stretch>
              <a:fillRect/>
            </a:stretch>
          </p:blipFill>
          <p:spPr>
            <a:xfrm rot="5400000">
              <a:off x="578093" y="979007"/>
              <a:ext cx="148937" cy="148937"/>
            </a:xfrm>
            <a:prstGeom prst="rect">
              <a:avLst/>
            </a:prstGeom>
          </p:spPr>
        </p:pic>
      </p:grp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864D475-7A52-C443-AA98-E79BF44EF4BE}"/>
              </a:ext>
            </a:extLst>
          </p:cNvPr>
          <p:cNvSpPr/>
          <p:nvPr/>
        </p:nvSpPr>
        <p:spPr>
          <a:xfrm>
            <a:off x="503238" y="912813"/>
            <a:ext cx="4248150" cy="4321175"/>
          </a:xfrm>
          <a:prstGeom prst="rect">
            <a:avLst/>
          </a:prstGeom>
          <a:solidFill>
            <a:srgbClr val="D1EFF4">
              <a:alpha val="4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Rectángulo 10">
            <a:extLst>
              <a:ext uri="{FF2B5EF4-FFF2-40B4-BE49-F238E27FC236}">
                <a16:creationId xmlns:a16="http://schemas.microsoft.com/office/drawing/2014/main" id="{D64F6E5F-03A5-6F41-B3FA-E4AA1F4274BB}"/>
              </a:ext>
            </a:extLst>
          </p:cNvPr>
          <p:cNvSpPr/>
          <p:nvPr/>
        </p:nvSpPr>
        <p:spPr>
          <a:xfrm>
            <a:off x="684214" y="1245204"/>
            <a:ext cx="3857734" cy="34470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731342"/>
            <a:r>
              <a:rPr lang="es-PE" sz="1400" b="1" dirty="0">
                <a:latin typeface="Calibri" charset="0"/>
                <a:cs typeface="Calibri" charset="0"/>
              </a:rPr>
              <a:t>INNOVANDO UN PRODUCTO</a:t>
            </a:r>
          </a:p>
          <a:p>
            <a:pPr marL="185738" indent="-185738" defTabSz="731342">
              <a:buFont typeface="Arial"/>
              <a:buChar char="•"/>
            </a:pPr>
            <a:r>
              <a:rPr lang="es-PE" sz="1400" dirty="0">
                <a:latin typeface="Calibri" charset="0"/>
                <a:cs typeface="Calibri" charset="0"/>
              </a:rPr>
              <a:t>Escoger un producto.</a:t>
            </a:r>
          </a:p>
          <a:p>
            <a:pPr marL="185738" indent="-185738" defTabSz="731342">
              <a:buFont typeface="Arial"/>
              <a:buChar char="•"/>
            </a:pPr>
            <a:r>
              <a:rPr lang="es-PE" sz="1400" dirty="0">
                <a:latin typeface="Calibri" charset="0"/>
                <a:cs typeface="Calibri" charset="0"/>
              </a:rPr>
              <a:t>Aplicar el análisis morfológico a este producto.</a:t>
            </a:r>
          </a:p>
          <a:p>
            <a:pPr marL="185738" indent="-185738" defTabSz="731342">
              <a:buFont typeface="Arial"/>
              <a:buChar char="•"/>
            </a:pPr>
            <a:r>
              <a:rPr lang="es-PE" sz="1400" dirty="0">
                <a:latin typeface="Calibri" charset="0"/>
                <a:cs typeface="Calibri" charset="0"/>
              </a:rPr>
              <a:t>Realizar la mayor cantidad de combinaciones posibles.</a:t>
            </a:r>
          </a:p>
          <a:p>
            <a:pPr marL="185738" indent="-185738" defTabSz="731342">
              <a:buFont typeface="Arial"/>
              <a:buChar char="•"/>
            </a:pPr>
            <a:r>
              <a:rPr lang="es-PE" sz="1400" dirty="0">
                <a:latin typeface="Calibri" charset="0"/>
                <a:cs typeface="Calibri" charset="0"/>
              </a:rPr>
              <a:t>Escoger una combinación que les parezca original y creativa.</a:t>
            </a:r>
          </a:p>
          <a:p>
            <a:pPr marL="185738" indent="-185738" defTabSz="731342">
              <a:buFont typeface="Arial"/>
              <a:buChar char="•"/>
            </a:pPr>
            <a:r>
              <a:rPr lang="es-PE" sz="1400" dirty="0">
                <a:latin typeface="Calibri" charset="0"/>
                <a:cs typeface="Calibri" charset="0"/>
              </a:rPr>
              <a:t>Exponer su propuesta de innovación del producto</a:t>
            </a:r>
          </a:p>
          <a:p>
            <a:pPr marL="185738" indent="-185738" defTabSz="731342">
              <a:buFont typeface="Arial"/>
              <a:buChar char="•"/>
            </a:pPr>
            <a:endParaRPr lang="es-PE" sz="1400" dirty="0">
              <a:latin typeface="Calibri" charset="0"/>
              <a:cs typeface="Calibri" charset="0"/>
            </a:endParaRPr>
          </a:p>
          <a:p>
            <a:pPr marL="177800" indent="-177800" defTabSz="731342">
              <a:buFont typeface="Arial" panose="020B0604020202020204" pitchFamily="34" charset="0"/>
              <a:buChar char="•"/>
            </a:pPr>
            <a:r>
              <a:rPr lang="es-PE" sz="1400" dirty="0">
                <a:latin typeface="Calibri" charset="0"/>
                <a:cs typeface="Calibri" charset="0"/>
              </a:rPr>
              <a:t>Conformar grupos de 5 o 6 integrantes</a:t>
            </a:r>
          </a:p>
          <a:p>
            <a:pPr marL="177800" indent="-177800" defTabSz="731342">
              <a:buFont typeface="Arial" panose="020B0604020202020204" pitchFamily="34" charset="0"/>
              <a:buChar char="•"/>
            </a:pPr>
            <a:r>
              <a:rPr lang="es-PE" sz="1400" b="1" dirty="0">
                <a:latin typeface="Calibri" charset="0"/>
                <a:cs typeface="Calibri" charset="0"/>
              </a:rPr>
              <a:t>Duración: </a:t>
            </a:r>
            <a:r>
              <a:rPr lang="es-PE" sz="1400" dirty="0">
                <a:latin typeface="Calibri" charset="0"/>
                <a:cs typeface="Calibri" charset="0"/>
              </a:rPr>
              <a:t>30 minutos para “elaborarlo”</a:t>
            </a:r>
          </a:p>
          <a:p>
            <a:pPr marL="177800" indent="-177800" defTabSz="731342">
              <a:buFont typeface="Arial" panose="020B0604020202020204" pitchFamily="34" charset="0"/>
              <a:buChar char="•"/>
            </a:pPr>
            <a:r>
              <a:rPr lang="es-PE" sz="1400" b="1" dirty="0">
                <a:latin typeface="Calibri" charset="0"/>
                <a:cs typeface="Calibri" charset="0"/>
              </a:rPr>
              <a:t>Criterios de evaluación: </a:t>
            </a:r>
          </a:p>
          <a:p>
            <a:pPr marL="177800" indent="-177800" defTabSz="731342">
              <a:buFont typeface="Arial" panose="020B0604020202020204" pitchFamily="34" charset="0"/>
              <a:buChar char="•"/>
            </a:pPr>
            <a:r>
              <a:rPr lang="es-PE" sz="1400" dirty="0">
                <a:latin typeface="Calibri" charset="0"/>
                <a:cs typeface="Calibri" charset="0"/>
              </a:rPr>
              <a:t>Aplicación del análisis morfológico según se </a:t>
            </a:r>
          </a:p>
          <a:p>
            <a:pPr marL="177800" indent="-177800" defTabSz="731342">
              <a:buFont typeface="Arial" panose="020B0604020202020204" pitchFamily="34" charset="0"/>
              <a:buChar char="•"/>
            </a:pPr>
            <a:r>
              <a:rPr lang="es-PE" sz="1400" dirty="0">
                <a:latin typeface="Calibri" charset="0"/>
                <a:cs typeface="Calibri" charset="0"/>
              </a:rPr>
              <a:t>ha explicado en clase.</a:t>
            </a:r>
          </a:p>
          <a:p>
            <a:pPr marL="177800" indent="-177800" defTabSz="731342">
              <a:buFont typeface="Arial" panose="020B0604020202020204" pitchFamily="34" charset="0"/>
              <a:buChar char="•"/>
            </a:pPr>
            <a:r>
              <a:rPr lang="es-PE" sz="1400" dirty="0">
                <a:latin typeface="Calibri" charset="0"/>
                <a:cs typeface="Calibri" charset="0"/>
              </a:rPr>
              <a:t>Cantidad de combinaciones realizadas.</a:t>
            </a:r>
          </a:p>
          <a:p>
            <a:pPr marL="177800" indent="-177800" defTabSz="731342">
              <a:buFont typeface="Arial" panose="020B0604020202020204" pitchFamily="34" charset="0"/>
              <a:buChar char="•"/>
            </a:pPr>
            <a:r>
              <a:rPr lang="es-PE" sz="1400" dirty="0">
                <a:latin typeface="Calibri" charset="0"/>
                <a:cs typeface="Calibri" charset="0"/>
              </a:rPr>
              <a:t>Originalidad de la propuesta de innovación.</a:t>
            </a:r>
            <a:endParaRPr lang="es-PE" sz="16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5531" y="1665140"/>
            <a:ext cx="3599491" cy="268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69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654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8A495D6D-73E7-D64C-AD5A-8212D6B1E2F3}"/>
              </a:ext>
            </a:extLst>
          </p:cNvPr>
          <p:cNvGrpSpPr/>
          <p:nvPr/>
        </p:nvGrpSpPr>
        <p:grpSpPr>
          <a:xfrm>
            <a:off x="2506315" y="2194222"/>
            <a:ext cx="4581728" cy="1326557"/>
            <a:chOff x="2403187" y="2211377"/>
            <a:chExt cx="4581728" cy="1326557"/>
          </a:xfrm>
        </p:grpSpPr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682CC9F8-A9FF-BF41-B987-57AFB7D160FE}"/>
                </a:ext>
              </a:extLst>
            </p:cNvPr>
            <p:cNvSpPr txBox="1"/>
            <p:nvPr/>
          </p:nvSpPr>
          <p:spPr>
            <a:xfrm>
              <a:off x="2403187" y="2540738"/>
              <a:ext cx="4581728" cy="9971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  <a:t>CONCLUSIONES</a:t>
              </a:r>
              <a:br>
                <a:rPr lang="es-ES_tradnl" sz="3600" dirty="0">
                  <a:solidFill>
                    <a:schemeClr val="bg1"/>
                  </a:solidFill>
                  <a:latin typeface="Graphik Regular" charset="0"/>
                  <a:ea typeface="Graphik Regular" charset="0"/>
                  <a:cs typeface="Graphik Regular" charset="0"/>
                </a:rPr>
              </a:br>
              <a:r>
                <a:rPr lang="es-ES_tradnl" sz="3600" b="1" dirty="0">
                  <a:solidFill>
                    <a:schemeClr val="bg1"/>
                  </a:solidFill>
                  <a:latin typeface="Graphik Bold" charset="0"/>
                  <a:ea typeface="Graphik Bold" charset="0"/>
                  <a:cs typeface="Graphik Bold" charset="0"/>
                </a:rPr>
                <a:t>MÁS REFERENCIAS</a:t>
              </a:r>
            </a:p>
          </p:txBody>
        </p:sp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2CD7628C-6304-5D4B-BA7D-591238143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25491" y="2211377"/>
              <a:ext cx="202176" cy="208211"/>
            </a:xfrm>
            <a:prstGeom prst="rect">
              <a:avLst/>
            </a:prstGeom>
          </p:spPr>
        </p:pic>
      </p:grp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3" y="946969"/>
            <a:ext cx="2072214" cy="38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50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object 7"/>
          <p:cNvSpPr txBox="1"/>
          <p:nvPr/>
        </p:nvSpPr>
        <p:spPr>
          <a:xfrm>
            <a:off x="1279546" y="912813"/>
            <a:ext cx="5381028" cy="2585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s-MX" sz="1400" dirty="0">
                <a:latin typeface="Calibri" charset="0"/>
                <a:ea typeface="Calibri" charset="0"/>
                <a:cs typeface="Calibri" charset="0"/>
              </a:rPr>
              <a:t>Las analogías nos permiten salir de la realidad y proponer ideas utilizando la capacidad de asociar y relacionar ideas con otras cosas.</a:t>
            </a:r>
          </a:p>
          <a:p>
            <a:endParaRPr lang="es-MX" sz="14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s-MX" sz="1400" dirty="0">
                <a:latin typeface="Calibri" charset="0"/>
                <a:ea typeface="Calibri" charset="0"/>
                <a:cs typeface="Calibri" charset="0"/>
              </a:rPr>
              <a:t>Podemos utilizar esta técnica cuando se requiera de un impulso o provocación extra porque o bien las ideas no son lo suficientemente innovadoras o el proceso creativo se encuentra estancado.</a:t>
            </a:r>
          </a:p>
          <a:p>
            <a:endParaRPr lang="es-MX" sz="14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s-MX" sz="1400" dirty="0">
                <a:latin typeface="Calibri" charset="0"/>
                <a:ea typeface="Calibri" charset="0"/>
                <a:cs typeface="Calibri" charset="0"/>
              </a:rPr>
              <a:t>El análisis morfológico consiste en descomponer un concepto o problema en sus elementos esenciales o estructuras básicas. </a:t>
            </a:r>
          </a:p>
          <a:p>
            <a:endParaRPr lang="es-MX" sz="14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s-MX" sz="1400" dirty="0">
                <a:latin typeface="Calibri" charset="0"/>
                <a:ea typeface="Calibri" charset="0"/>
                <a:cs typeface="Calibri" charset="0"/>
              </a:rPr>
              <a:t>Con esto diseñamos una matriz que nos permite realizar y forzar combinaciones en búsqueda de ideas novedosas.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954885"/>
            <a:ext cx="114138" cy="117546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999" y="3048772"/>
            <a:ext cx="1690689" cy="2185216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1589124"/>
            <a:ext cx="114138" cy="117546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3105700"/>
            <a:ext cx="114138" cy="117546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60" y="2458479"/>
            <a:ext cx="114138" cy="117546"/>
          </a:xfrm>
          <a:prstGeom prst="rect">
            <a:avLst/>
          </a:prstGeom>
        </p:spPr>
      </p:pic>
      <p:sp>
        <p:nvSpPr>
          <p:cNvPr id="11" name="Rectangle 5">
            <a:extLst>
              <a:ext uri="{FF2B5EF4-FFF2-40B4-BE49-F238E27FC236}">
                <a16:creationId xmlns:a16="http://schemas.microsoft.com/office/drawing/2014/main" id="{CA5A136E-A939-144A-8D5E-8EE377D34193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CONCLUSIONES </a:t>
            </a:r>
          </a:p>
        </p:txBody>
      </p:sp>
    </p:spTree>
    <p:extLst>
      <p:ext uri="{BB962C8B-B14F-4D97-AF65-F5344CB8AC3E}">
        <p14:creationId xmlns:p14="http://schemas.microsoft.com/office/powerpoint/2010/main" val="2034184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199" y="2666298"/>
            <a:ext cx="1295601" cy="3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16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1"/>
            <a:ext cx="9144000" cy="5715000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946969"/>
            <a:ext cx="2072213" cy="3898064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49817" y="3724759"/>
            <a:ext cx="1037633" cy="1069383"/>
          </a:xfrm>
          <a:prstGeom prst="rect">
            <a:avLst/>
          </a:prstGeom>
          <a:solidFill>
            <a:srgbClr val="ED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CuadroTexto 3"/>
          <p:cNvSpPr txBox="1"/>
          <p:nvPr/>
        </p:nvSpPr>
        <p:spPr>
          <a:xfrm>
            <a:off x="2519363" y="2540738"/>
            <a:ext cx="4581728" cy="812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ES_tradnl" sz="33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INTRODUCCIÓN</a:t>
            </a:r>
          </a:p>
          <a:p>
            <a:pPr>
              <a:lnSpc>
                <a:spcPct val="80000"/>
              </a:lnSpc>
            </a:pPr>
            <a:r>
              <a:rPr lang="es-ES_tradnl" sz="33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 LA SESIÓN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334433" y="3817749"/>
            <a:ext cx="809264" cy="80926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CD7628C-6304-5D4B-BA7D-591238143D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8619" y="2194222"/>
            <a:ext cx="202176" cy="20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559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6918960" y="5364480"/>
            <a:ext cx="2133600" cy="22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Rectángulo 1"/>
          <p:cNvSpPr/>
          <p:nvPr/>
        </p:nvSpPr>
        <p:spPr>
          <a:xfrm>
            <a:off x="8133347" y="163629"/>
            <a:ext cx="808522" cy="754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3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61" y="3052731"/>
            <a:ext cx="1689027" cy="2181257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01556" y="5321030"/>
            <a:ext cx="8453337" cy="291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839" y="2041502"/>
            <a:ext cx="117851" cy="121369"/>
          </a:xfrm>
          <a:prstGeom prst="rect">
            <a:avLst/>
          </a:prstGeom>
        </p:spPr>
      </p:pic>
      <p:sp>
        <p:nvSpPr>
          <p:cNvPr id="16" name="object 7"/>
          <p:cNvSpPr txBox="1"/>
          <p:nvPr/>
        </p:nvSpPr>
        <p:spPr>
          <a:xfrm>
            <a:off x="1282299" y="918372"/>
            <a:ext cx="4910684" cy="15081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s-MX" sz="1400" b="1" dirty="0">
                <a:latin typeface="Calibri" charset="0"/>
                <a:ea typeface="Calibri" charset="0"/>
                <a:cs typeface="Calibri" charset="0"/>
              </a:rPr>
              <a:t>En esta sesión descubriremos:</a:t>
            </a:r>
          </a:p>
          <a:p>
            <a:endParaRPr lang="es-MX" sz="1400" b="1" dirty="0">
              <a:latin typeface="Calibri" charset="0"/>
              <a:ea typeface="Calibri" charset="0"/>
              <a:cs typeface="Calibri" charset="0"/>
            </a:endParaRPr>
          </a:p>
          <a:p>
            <a:pPr marL="179388" indent="-179388">
              <a:buClr>
                <a:srgbClr val="EE4639"/>
              </a:buClr>
              <a:buFont typeface="Arial" panose="020B0604020202020204" pitchFamily="34" charset="0"/>
              <a:buAutoNum type="arabicPeriod"/>
            </a:pPr>
            <a:r>
              <a:rPr lang="es-MX" sz="1400" dirty="0">
                <a:latin typeface="Calibri" charset="0"/>
                <a:ea typeface="Calibri" charset="0"/>
                <a:cs typeface="Calibri" charset="0"/>
              </a:rPr>
              <a:t>El concepto de analogías.</a:t>
            </a:r>
          </a:p>
          <a:p>
            <a:pPr marL="179388" indent="-179388">
              <a:buClr>
                <a:srgbClr val="EE4639"/>
              </a:buClr>
              <a:buFont typeface="Arial" panose="020B0604020202020204" pitchFamily="34" charset="0"/>
              <a:buAutoNum type="arabicPeriod"/>
            </a:pPr>
            <a:r>
              <a:rPr lang="es-MX" sz="1400" dirty="0">
                <a:latin typeface="Calibri" charset="0"/>
                <a:ea typeface="Calibri" charset="0"/>
                <a:cs typeface="Calibri" charset="0"/>
              </a:rPr>
              <a:t>La técnica del análisis morfológico</a:t>
            </a:r>
          </a:p>
          <a:p>
            <a:pPr marL="401193" indent="-401193">
              <a:buFont typeface="Arial" panose="020B0604020202020204" pitchFamily="34" charset="0"/>
              <a:buAutoNum type="arabicPeriod"/>
            </a:pPr>
            <a:endParaRPr lang="es-MX" sz="1400" b="1" i="1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s-MX" sz="1400" dirty="0">
                <a:latin typeface="Calibri" charset="0"/>
                <a:ea typeface="Calibri" charset="0"/>
                <a:cs typeface="Calibri" charset="0"/>
              </a:rPr>
              <a:t>Con estas nuevas técnicas podrás tener nuevos caminos para llegar a ideas frescas y originales.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EA163770-FC98-CC40-AB53-BD1D39068908}"/>
              </a:ext>
            </a:extLst>
          </p:cNvPr>
          <p:cNvSpPr/>
          <p:nvPr/>
        </p:nvSpPr>
        <p:spPr>
          <a:xfrm>
            <a:off x="503238" y="376836"/>
            <a:ext cx="2430462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PE" sz="10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INTRODUCCIÓN 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D3A326E-2297-AD4D-BE80-1D17591278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839" y="960847"/>
            <a:ext cx="117851" cy="12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239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58EABDC-EE9F-6D4B-8493-73E3A05BE100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MX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EL CONCEPTO  </a:t>
            </a:r>
            <a:b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 </a:t>
            </a:r>
            <a:r>
              <a:rPr lang="es-MX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ANALOGÍAS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2E011318-DF6A-E443-82C0-13421C5F2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63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3" t="18000" r="12909" b="16546"/>
          <a:stretch/>
        </p:blipFill>
        <p:spPr>
          <a:xfrm>
            <a:off x="6194620" y="1674846"/>
            <a:ext cx="2564195" cy="2279836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2211768" y="2077805"/>
            <a:ext cx="3898087" cy="15511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latin typeface="Graphik Medium" charset="0"/>
                <a:ea typeface="Graphik Medium" charset="0"/>
                <a:cs typeface="Graphik Medium" charset="0"/>
              </a:rPr>
              <a:t>¿EN QUÉ SE </a:t>
            </a:r>
            <a:br>
              <a:rPr lang="en-US" sz="2800" dirty="0">
                <a:latin typeface="Graphik Medium" charset="0"/>
                <a:ea typeface="Graphik Medium" charset="0"/>
                <a:cs typeface="Graphik Medium" charset="0"/>
              </a:rPr>
            </a:br>
            <a:r>
              <a:rPr lang="en-US" sz="2800" dirty="0">
                <a:latin typeface="Graphik Medium" charset="0"/>
                <a:ea typeface="Graphik Medium" charset="0"/>
                <a:cs typeface="Graphik Medium" charset="0"/>
              </a:rPr>
              <a:t>PARECE UN SISTEMA </a:t>
            </a:r>
            <a:br>
              <a:rPr lang="es-ES" sz="2800" b="1" dirty="0">
                <a:solidFill>
                  <a:srgbClr val="8EC540"/>
                </a:solidFill>
                <a:latin typeface="Graphik Bold" charset="0"/>
                <a:ea typeface="Graphik Bold" charset="0"/>
                <a:cs typeface="Graphik Bold" charset="0"/>
              </a:rPr>
            </a:br>
            <a:r>
              <a:rPr lang="en-US" sz="2800" b="1" dirty="0">
                <a:solidFill>
                  <a:srgbClr val="8EC640"/>
                </a:solidFill>
                <a:latin typeface="Graphik Bold" charset="0"/>
                <a:ea typeface="Graphik Bold" charset="0"/>
                <a:cs typeface="Graphik Bold" charset="0"/>
              </a:rPr>
              <a:t>DE ADMINISTRACIÓN E INTERNET?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1076" y="2441396"/>
            <a:ext cx="329184" cy="54178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891" y="1949915"/>
            <a:ext cx="1222115" cy="120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920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503237" y="376836"/>
            <a:ext cx="2503979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EL CONCEPTO DE ANALOGÍAS</a:t>
            </a:r>
          </a:p>
        </p:txBody>
      </p:sp>
      <p:sp>
        <p:nvSpPr>
          <p:cNvPr id="3" name="object 7"/>
          <p:cNvSpPr txBox="1"/>
          <p:nvPr/>
        </p:nvSpPr>
        <p:spPr>
          <a:xfrm>
            <a:off x="506797" y="918372"/>
            <a:ext cx="3763867" cy="30315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ANALOGÍAS</a:t>
            </a:r>
          </a:p>
          <a:p>
            <a:pPr marL="185738" indent="-185738"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Consiste en resolver un problema mediante un rodeo: </a:t>
            </a:r>
            <a:r>
              <a:rPr lang="es-MX" sz="1600" i="1" dirty="0">
                <a:latin typeface="Calibri" charset="0"/>
                <a:ea typeface="Calibri" charset="0"/>
                <a:cs typeface="Calibri" charset="0"/>
              </a:rPr>
              <a:t>en vez de atacarlo de frente se compara ese problema o situación con otra cosa</a:t>
            </a: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. </a:t>
            </a:r>
          </a:p>
          <a:p>
            <a:pPr marL="185738" indent="-185738">
              <a:buFont typeface="Arial" charset="0"/>
              <a:buChar char="•"/>
            </a:pPr>
            <a:endParaRPr lang="es-MX" sz="1600" dirty="0">
              <a:latin typeface="Calibri" charset="0"/>
              <a:ea typeface="Calibri" charset="0"/>
              <a:cs typeface="Calibri" charset="0"/>
            </a:endParaRPr>
          </a:p>
          <a:p>
            <a:pPr marL="185738" indent="-185738">
              <a:buFont typeface="Arial" charset="0"/>
              <a:buChar char="•"/>
            </a:pPr>
            <a:r>
              <a:rPr lang="es-MX" sz="1600" b="1" dirty="0">
                <a:latin typeface="Calibri" charset="0"/>
                <a:ea typeface="Calibri" charset="0"/>
                <a:cs typeface="Calibri" charset="0"/>
              </a:rPr>
              <a:t>William Gordon</a:t>
            </a: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, creador de la Sinéctica (método creativo basado en el uso de las analogías) insistía en que “se trata de poner en paralelo mediante este mecanismo unos hechos, unos conocimientos o unas disciplinas distintas”.</a:t>
            </a:r>
            <a:endParaRPr lang="es-ES" sz="16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Marcador de contenido 6">
            <a:extLst>
              <a:ext uri="{FF2B5EF4-FFF2-40B4-BE49-F238E27FC236}">
                <a16:creationId xmlns:a16="http://schemas.microsoft.com/office/drawing/2014/main" id="{485A6525-6D84-41FD-A97D-5CE80AAC57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4" t="350" r="13540" b="5262"/>
          <a:stretch/>
        </p:blipFill>
        <p:spPr>
          <a:xfrm>
            <a:off x="4751388" y="918372"/>
            <a:ext cx="3924300" cy="4315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503237" y="376836"/>
            <a:ext cx="2503979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EL CONCEPTO DE ANALOGÍAS</a:t>
            </a:r>
          </a:p>
        </p:txBody>
      </p:sp>
      <p:sp>
        <p:nvSpPr>
          <p:cNvPr id="3" name="object 7"/>
          <p:cNvSpPr txBox="1"/>
          <p:nvPr/>
        </p:nvSpPr>
        <p:spPr>
          <a:xfrm>
            <a:off x="506797" y="918372"/>
            <a:ext cx="8168891" cy="8156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ANALOGÍAS</a:t>
            </a:r>
          </a:p>
          <a:p>
            <a:pPr marL="185738" indent="-185738">
              <a:spcAft>
                <a:spcPts val="600"/>
              </a:spcAft>
              <a:buFont typeface="Arial" charset="0"/>
              <a:buChar char="•"/>
            </a:pPr>
            <a:r>
              <a:rPr lang="es-MX" sz="1600" dirty="0">
                <a:latin typeface="Calibri" charset="0"/>
                <a:ea typeface="Calibri" charset="0"/>
                <a:cs typeface="Calibri" charset="0"/>
              </a:rPr>
              <a:t>Esta técnica permite salir de la realidad y proponer ideas utilizando la capacidad de asociar y relacionar ideas con otras cosas.</a:t>
            </a:r>
          </a:p>
        </p:txBody>
      </p:sp>
      <p:pic>
        <p:nvPicPr>
          <p:cNvPr id="5" name="Marcador de contenido 7">
            <a:extLst>
              <a:ext uri="{FF2B5EF4-FFF2-40B4-BE49-F238E27FC236}">
                <a16:creationId xmlns:a16="http://schemas.microsoft.com/office/drawing/2014/main" id="{98F918CD-478E-4A83-96B5-7663889172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8"/>
          <a:stretch/>
        </p:blipFill>
        <p:spPr>
          <a:xfrm>
            <a:off x="2000565" y="2074985"/>
            <a:ext cx="5142870" cy="315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651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503237" y="376836"/>
            <a:ext cx="2503979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P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+ </a:t>
            </a:r>
            <a:r>
              <a:rPr lang="es-MX" sz="100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EL CONCEPTO DE ANALOGÍAS</a:t>
            </a:r>
          </a:p>
        </p:txBody>
      </p:sp>
      <p:sp>
        <p:nvSpPr>
          <p:cNvPr id="3" name="object 7"/>
          <p:cNvSpPr txBox="1"/>
          <p:nvPr/>
        </p:nvSpPr>
        <p:spPr>
          <a:xfrm>
            <a:off x="506797" y="918372"/>
            <a:ext cx="3763867" cy="253915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Calibri" charset="0"/>
                <a:ea typeface="Calibri" charset="0"/>
                <a:cs typeface="Calibri" charset="0"/>
              </a:rPr>
              <a:t>¿EN QUÉ SITUACIONES LA PODEMOS UTILIZAR?</a:t>
            </a:r>
          </a:p>
          <a:p>
            <a:pPr marL="179388" indent="-179388">
              <a:buFont typeface="Arial"/>
              <a:buChar char="•"/>
            </a:pPr>
            <a:r>
              <a:rPr lang="es-PE" altLang="es-ES" sz="1600" dirty="0">
                <a:latin typeface="Calibri" charset="0"/>
                <a:ea typeface="Calibri" charset="0"/>
                <a:cs typeface="Calibri" charset="0"/>
              </a:rPr>
              <a:t>Para forzar las conexiones entre realidades, que en otro contexto pueden resultar lejanas, provoca el pensamiento divergente y la generación de ideas.</a:t>
            </a:r>
          </a:p>
          <a:p>
            <a:pPr marL="179388" indent="-179388">
              <a:buFont typeface="Arial"/>
              <a:buChar char="•"/>
            </a:pPr>
            <a:endParaRPr lang="es-MX" altLang="es-ES" sz="1600" dirty="0">
              <a:latin typeface="Calibri" charset="0"/>
              <a:ea typeface="Calibri" charset="0"/>
              <a:cs typeface="Calibri" charset="0"/>
            </a:endParaRPr>
          </a:p>
          <a:p>
            <a:pPr marL="179388" indent="-179388">
              <a:buFont typeface="Arial"/>
              <a:buChar char="•"/>
            </a:pPr>
            <a:r>
              <a:rPr lang="es-PE" altLang="es-ES" sz="1600" dirty="0">
                <a:latin typeface="Calibri" charset="0"/>
                <a:ea typeface="Calibri" charset="0"/>
                <a:cs typeface="Calibri" charset="0"/>
              </a:rPr>
              <a:t>Es recomendable utilizar esta técnica cuando se requiera de un impulso o provocación extra.</a:t>
            </a:r>
          </a:p>
        </p:txBody>
      </p:sp>
      <p:pic>
        <p:nvPicPr>
          <p:cNvPr id="4" name="Marcador de contenido 10">
            <a:extLst>
              <a:ext uri="{FF2B5EF4-FFF2-40B4-BE49-F238E27FC236}">
                <a16:creationId xmlns:a16="http://schemas.microsoft.com/office/drawing/2014/main" id="{AE962499-15ED-4A1C-99C9-3C9E24D50F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6639" b="-17630"/>
          <a:stretch/>
        </p:blipFill>
        <p:spPr>
          <a:xfrm>
            <a:off x="4751388" y="912814"/>
            <a:ext cx="3920449" cy="4321174"/>
          </a:xfrm>
          <a:prstGeom prst="rect">
            <a:avLst/>
          </a:prstGeom>
          <a:solidFill>
            <a:srgbClr val="000000"/>
          </a:solidFill>
        </p:spPr>
      </p:pic>
    </p:spTree>
    <p:extLst>
      <p:ext uri="{BB962C8B-B14F-4D97-AF65-F5344CB8AC3E}">
        <p14:creationId xmlns:p14="http://schemas.microsoft.com/office/powerpoint/2010/main" val="1573711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808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58EABDC-EE9F-6D4B-8493-73E3A05BE100}"/>
              </a:ext>
            </a:extLst>
          </p:cNvPr>
          <p:cNvSpPr txBox="1"/>
          <p:nvPr/>
        </p:nvSpPr>
        <p:spPr>
          <a:xfrm>
            <a:off x="1008063" y="3169972"/>
            <a:ext cx="5993558" cy="7755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s-MX" sz="2800" dirty="0">
                <a:solidFill>
                  <a:schemeClr val="bg1"/>
                </a:solidFill>
                <a:latin typeface="Graphik Regular" charset="0"/>
                <a:ea typeface="Graphik Regular" charset="0"/>
                <a:cs typeface="Graphik Regular" charset="0"/>
              </a:rPr>
              <a:t>LA TÉCNICA</a:t>
            </a:r>
            <a:b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</a:br>
            <a:r>
              <a:rPr lang="es-PE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DEL </a:t>
            </a:r>
            <a:r>
              <a:rPr lang="es-MX" sz="2800" b="1" dirty="0">
                <a:solidFill>
                  <a:schemeClr val="bg1"/>
                </a:solidFill>
                <a:latin typeface="Graphik Bold" charset="0"/>
                <a:ea typeface="Graphik Bold" charset="0"/>
                <a:cs typeface="Graphik Bold" charset="0"/>
              </a:rPr>
              <a:t>ANÁLISIS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2E011318-DF6A-E443-82C0-13421C5F2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3" y="2869612"/>
            <a:ext cx="195423" cy="2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2133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Diseño predeterminad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Papel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18813</TotalTime>
  <Words>885</Words>
  <Application>Microsoft Macintosh PowerPoint</Application>
  <PresentationFormat>Presentación en pantalla (16:10)</PresentationFormat>
  <Paragraphs>188</Paragraphs>
  <Slides>19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Arial</vt:lpstr>
      <vt:lpstr>Calibri</vt:lpstr>
      <vt:lpstr>Graphik Bold</vt:lpstr>
      <vt:lpstr>Graphik Medium</vt:lpstr>
      <vt:lpstr>Graphik Regular</vt:lpstr>
      <vt:lpstr>1_Diseño predeterminado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Isil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Isil</dc:creator>
  <cp:lastModifiedBy>Microsoft Office User</cp:lastModifiedBy>
  <cp:revision>1289</cp:revision>
  <dcterms:created xsi:type="dcterms:W3CDTF">2006-06-01T21:36:52Z</dcterms:created>
  <dcterms:modified xsi:type="dcterms:W3CDTF">2021-05-31T02:35:38Z</dcterms:modified>
</cp:coreProperties>
</file>